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86" r:id="rId3"/>
    <p:sldId id="291" r:id="rId4"/>
    <p:sldId id="292" r:id="rId5"/>
    <p:sldId id="293" r:id="rId6"/>
    <p:sldId id="297" r:id="rId7"/>
    <p:sldId id="294" r:id="rId8"/>
    <p:sldId id="295" r:id="rId9"/>
    <p:sldId id="298" r:id="rId10"/>
    <p:sldId id="296" r:id="rId11"/>
    <p:sldId id="287" r:id="rId12"/>
    <p:sldId id="28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65" autoAdjust="0"/>
    <p:restoredTop sz="94746" autoAdjust="0"/>
  </p:normalViewPr>
  <p:slideViewPr>
    <p:cSldViewPr>
      <p:cViewPr varScale="1">
        <p:scale>
          <a:sx n="70" d="100"/>
          <a:sy n="70" d="100"/>
        </p:scale>
        <p:origin x="1470" y="72"/>
      </p:cViewPr>
      <p:guideLst>
        <p:guide orient="horz" pos="2160"/>
        <p:guide pos="2880"/>
      </p:guideLst>
    </p:cSldViewPr>
  </p:slideViewPr>
  <p:outlineViewPr>
    <p:cViewPr>
      <p:scale>
        <a:sx n="33" d="100"/>
        <a:sy n="33" d="100"/>
      </p:scale>
      <p:origin x="0" y="88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err="1" smtClean="0">
                <a:latin typeface="Times New Roman" panose="02020603050405020304" pitchFamily="18" charset="0"/>
                <a:cs typeface="Times New Roman" panose="02020603050405020304" pitchFamily="18" charset="0"/>
              </a:rPr>
              <a:t>Lec</a:t>
            </a:r>
            <a:r>
              <a:rPr lang="en-US" sz="5400" b="1" smtClean="0">
                <a:latin typeface="Times New Roman" panose="02020603050405020304" pitchFamily="18" charset="0"/>
                <a:cs typeface="Times New Roman" panose="02020603050405020304" pitchFamily="18" charset="0"/>
              </a:rPr>
              <a:t>: 30 - SFSS </a:t>
            </a:r>
            <a:r>
              <a:rPr lang="en-US" sz="5400" b="1" dirty="0">
                <a:latin typeface="Times New Roman" panose="02020603050405020304" pitchFamily="18" charset="0"/>
                <a:cs typeface="Times New Roman" panose="02020603050405020304" pitchFamily="18" charset="0"/>
              </a:rPr>
              <a:t>- SP </a:t>
            </a:r>
            <a:r>
              <a:rPr lang="en-US" sz="5400" b="1">
                <a:latin typeface="Times New Roman" panose="02020603050405020304" pitchFamily="18" charset="0"/>
                <a:cs typeface="Times New Roman" panose="02020603050405020304" pitchFamily="18" charset="0"/>
              </a:rPr>
              <a:t>– </a:t>
            </a:r>
            <a:r>
              <a:rPr lang="en-US" sz="5400" b="1" smtClean="0">
                <a:latin typeface="Times New Roman" panose="02020603050405020304" pitchFamily="18" charset="0"/>
                <a:cs typeface="Times New Roman" panose="02020603050405020304" pitchFamily="18" charset="0"/>
              </a:rPr>
              <a:t>05e</a:t>
            </a:r>
            <a:endParaRPr lang="en-US" sz="54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5400" b="1" dirty="0">
                <a:solidFill>
                  <a:schemeClr val="tx1"/>
                </a:solidFill>
                <a:latin typeface="Times New Roman" panose="02020603050405020304" pitchFamily="18" charset="0"/>
                <a:cs typeface="Times New Roman" panose="02020603050405020304" pitchFamily="18" charset="0"/>
              </a:rPr>
              <a:t>Solution regarding unemployment</a:t>
            </a:r>
          </a:p>
        </p:txBody>
      </p:sp>
    </p:spTree>
    <p:extLst>
      <p:ext uri="{BB962C8B-B14F-4D97-AF65-F5344CB8AC3E}">
        <p14:creationId xmlns:p14="http://schemas.microsoft.com/office/powerpoint/2010/main" val="704604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fontAlgn="auto">
              <a:spcAft>
                <a:spcPts val="0"/>
              </a:spcAft>
              <a:defRPr/>
            </a:pPr>
            <a:r>
              <a:rPr lang="en-US" sz="3200" b="1" dirty="0">
                <a:latin typeface="Times New Roman" panose="02020603050405020304" pitchFamily="18" charset="0"/>
                <a:cs typeface="Times New Roman" panose="02020603050405020304" pitchFamily="18" charset="0"/>
              </a:rPr>
              <a:t>PROPER PLANNING FOR MIGRANTS</a:t>
            </a:r>
          </a:p>
        </p:txBody>
      </p:sp>
      <p:sp>
        <p:nvSpPr>
          <p:cNvPr id="22531" name="Rectangle 3"/>
          <p:cNvSpPr>
            <a:spLocks noGrp="1" noChangeArrowheads="1"/>
          </p:cNvSpPr>
          <p:nvPr>
            <p:ph idx="1"/>
          </p:nvPr>
        </p:nvSpPr>
        <p:spPr/>
        <p:txBody>
          <a:bodyPr>
            <a:normAutofit/>
          </a:bodyPr>
          <a:lstStyle/>
          <a:p>
            <a:pPr algn="just">
              <a:buFontTx/>
              <a:buNone/>
            </a:pPr>
            <a:endParaRPr lang="en-US" b="0" dirty="0" smtClean="0">
              <a:latin typeface="Times New Roman" panose="02020603050405020304" pitchFamily="18" charset="0"/>
              <a:cs typeface="Times New Roman" panose="02020603050405020304" pitchFamily="18" charset="0"/>
            </a:endParaRPr>
          </a:p>
          <a:p>
            <a:pPr algn="just"/>
            <a:r>
              <a:rPr lang="en-US" b="0" dirty="0" smtClean="0">
                <a:latin typeface="Times New Roman" panose="02020603050405020304" pitchFamily="18" charset="0"/>
                <a:cs typeface="Times New Roman" panose="02020603050405020304" pitchFamily="18" charset="0"/>
              </a:rPr>
              <a:t>It is the responsibility of the government to design policies regarding the refugees or migrants and ensure their implementation so as to increase employment opportunities for the local people or nationals.</a:t>
            </a:r>
          </a:p>
        </p:txBody>
      </p:sp>
      <p:sp>
        <p:nvSpPr>
          <p:cNvPr id="6" name="Slide Number Placeholder 5"/>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9ADB9ED-8C04-47F2-8CC2-77E36FEE4B5A}" type="slidenum">
              <a:rPr lang="en-US">
                <a:solidFill>
                  <a:srgbClr val="FFFFFF"/>
                </a:solidFill>
              </a:rPr>
              <a:pPr/>
              <a:t>10</a:t>
            </a:fld>
            <a:endParaRPr lang="en-US">
              <a:solidFill>
                <a:srgbClr val="FFFFFF"/>
              </a:solidFill>
            </a:endParaRPr>
          </a:p>
        </p:txBody>
      </p:sp>
    </p:spTree>
    <p:extLst>
      <p:ext uri="{BB962C8B-B14F-4D97-AF65-F5344CB8AC3E}">
        <p14:creationId xmlns:p14="http://schemas.microsoft.com/office/powerpoint/2010/main" val="87670279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0513"/>
            <a:ext cx="8229600" cy="5821363"/>
          </a:xfrm>
        </p:spPr>
        <p:txBody>
          <a:bodyPr>
            <a:normAutofit fontScale="77500" lnSpcReduction="20000"/>
          </a:bodyPr>
          <a:lstStyle/>
          <a:p>
            <a:r>
              <a:rPr lang="en-US" dirty="0" smtClean="0">
                <a:latin typeface="Times New Roman" panose="02020603050405020304" pitchFamily="18" charset="0"/>
                <a:cs typeface="Times New Roman" panose="02020603050405020304" pitchFamily="18" charset="0"/>
              </a:rPr>
              <a:t>In addition to the above discussed remedies, the following key sets can also give positive result with reference to the Eradication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Unemployment. </a:t>
            </a:r>
          </a:p>
          <a:p>
            <a:pPr lvl="1"/>
            <a:r>
              <a:rPr lang="en-US" dirty="0" smtClean="0">
                <a:latin typeface="Times New Roman" panose="02020603050405020304" pitchFamily="18" charset="0"/>
                <a:cs typeface="Times New Roman" panose="02020603050405020304" pitchFamily="18" charset="0"/>
              </a:rPr>
              <a:t>Technical Skill</a:t>
            </a:r>
          </a:p>
          <a:p>
            <a:pPr lvl="1"/>
            <a:r>
              <a:rPr lang="en-US" dirty="0" smtClean="0">
                <a:latin typeface="Times New Roman" panose="02020603050405020304" pitchFamily="18" charset="0"/>
                <a:cs typeface="Times New Roman" panose="02020603050405020304" pitchFamily="18" charset="0"/>
              </a:rPr>
              <a:t>Utilization of Resources</a:t>
            </a:r>
          </a:p>
          <a:p>
            <a:pPr lvl="1"/>
            <a:r>
              <a:rPr lang="en-US" dirty="0" smtClean="0">
                <a:latin typeface="Times New Roman" panose="02020603050405020304" pitchFamily="18" charset="0"/>
                <a:cs typeface="Times New Roman" panose="02020603050405020304" pitchFamily="18" charset="0"/>
              </a:rPr>
              <a:t>Use of Modern Technology </a:t>
            </a:r>
          </a:p>
          <a:p>
            <a:pPr lvl="1"/>
            <a:r>
              <a:rPr lang="en-US" dirty="0" smtClean="0">
                <a:latin typeface="Times New Roman" panose="02020603050405020304" pitchFamily="18" charset="0"/>
                <a:cs typeface="Times New Roman" panose="02020603050405020304" pitchFamily="18" charset="0"/>
              </a:rPr>
              <a:t>Equal opportunity for all / merit bases</a:t>
            </a:r>
          </a:p>
          <a:p>
            <a:pPr lvl="1"/>
            <a:r>
              <a:rPr lang="en-US" dirty="0" smtClean="0">
                <a:latin typeface="Times New Roman" panose="02020603050405020304" pitchFamily="18" charset="0"/>
                <a:cs typeface="Times New Roman" panose="02020603050405020304" pitchFamily="18" charset="0"/>
              </a:rPr>
              <a:t>Elimination of the Forced Profession / Parents Role</a:t>
            </a:r>
          </a:p>
          <a:p>
            <a:pPr lvl="1"/>
            <a:r>
              <a:rPr lang="en-US" dirty="0" smtClean="0">
                <a:latin typeface="Times New Roman" panose="02020603050405020304" pitchFamily="18" charset="0"/>
                <a:cs typeface="Times New Roman" panose="02020603050405020304" pitchFamily="18" charset="0"/>
              </a:rPr>
              <a:t>Standard </a:t>
            </a:r>
            <a:r>
              <a:rPr lang="en-US" dirty="0">
                <a:latin typeface="Times New Roman" panose="02020603050405020304" pitchFamily="18" charset="0"/>
                <a:cs typeface="Times New Roman" panose="02020603050405020304" pitchFamily="18" charset="0"/>
              </a:rPr>
              <a:t>of Education </a:t>
            </a:r>
          </a:p>
          <a:p>
            <a:pPr lvl="1"/>
            <a:r>
              <a:rPr lang="en-US" dirty="0" smtClean="0">
                <a:latin typeface="Times New Roman" panose="02020603050405020304" pitchFamily="18" charset="0"/>
                <a:cs typeface="Times New Roman" panose="02020603050405020304" pitchFamily="18" charset="0"/>
              </a:rPr>
              <a:t>Encouragement </a:t>
            </a:r>
            <a:r>
              <a:rPr lang="en-US" dirty="0">
                <a:latin typeface="Times New Roman" panose="02020603050405020304" pitchFamily="18" charset="0"/>
                <a:cs typeface="Times New Roman" panose="02020603050405020304" pitchFamily="18" charset="0"/>
              </a:rPr>
              <a:t>of people in their own Field</a:t>
            </a:r>
          </a:p>
          <a:p>
            <a:pPr lvl="1"/>
            <a:r>
              <a:rPr lang="en-US" dirty="0" err="1" smtClean="0">
                <a:latin typeface="Times New Roman" panose="02020603050405020304" pitchFamily="18" charset="0"/>
                <a:cs typeface="Times New Roman" panose="02020603050405020304" pitchFamily="18" charset="0"/>
              </a:rPr>
              <a:t>Controle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Over Population</a:t>
            </a:r>
          </a:p>
          <a:p>
            <a:pPr lvl="1"/>
            <a:r>
              <a:rPr lang="en-US" dirty="0" smtClean="0">
                <a:latin typeface="Times New Roman" panose="02020603050405020304" pitchFamily="18" charset="0"/>
                <a:cs typeface="Times New Roman" panose="02020603050405020304" pitchFamily="18" charset="0"/>
              </a:rPr>
              <a:t>Government </a:t>
            </a:r>
            <a:r>
              <a:rPr lang="en-US" dirty="0">
                <a:latin typeface="Times New Roman" panose="02020603050405020304" pitchFamily="18" charset="0"/>
                <a:cs typeface="Times New Roman" panose="02020603050405020304" pitchFamily="18" charset="0"/>
              </a:rPr>
              <a:t>should provide the </a:t>
            </a:r>
            <a:r>
              <a:rPr lang="en-US" dirty="0" err="1">
                <a:latin typeface="Times New Roman" panose="02020603050405020304" pitchFamily="18" charset="0"/>
                <a:cs typeface="Times New Roman" panose="02020603050405020304" pitchFamily="18" charset="0"/>
              </a:rPr>
              <a:t>Rozgar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scheme</a:t>
            </a:r>
            <a:endParaRPr lang="en-US" dirty="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Proper </a:t>
            </a:r>
            <a:r>
              <a:rPr lang="en-US" dirty="0">
                <a:latin typeface="Times New Roman" panose="02020603050405020304" pitchFamily="18" charset="0"/>
                <a:cs typeface="Times New Roman" panose="02020603050405020304" pitchFamily="18" charset="0"/>
              </a:rPr>
              <a:t>planning to reduce the effects of </a:t>
            </a:r>
            <a:r>
              <a:rPr lang="en-US" dirty="0" smtClean="0">
                <a:latin typeface="Times New Roman" panose="02020603050405020304" pitchFamily="18" charset="0"/>
                <a:cs typeface="Times New Roman" panose="02020603050405020304" pitchFamily="18" charset="0"/>
              </a:rPr>
              <a:t>disasters</a:t>
            </a:r>
            <a:r>
              <a:rPr lang="en-US" dirty="0">
                <a:latin typeface="Times New Roman" panose="02020603050405020304" pitchFamily="18" charset="0"/>
                <a:cs typeface="Times New Roman" panose="02020603050405020304" pitchFamily="18" charset="0"/>
              </a:rPr>
              <a:t>.</a:t>
            </a:r>
          </a:p>
          <a:p>
            <a:pPr lvl="1"/>
            <a:r>
              <a:rPr lang="en-US" dirty="0" smtClean="0">
                <a:latin typeface="Times New Roman" panose="02020603050405020304" pitchFamily="18" charset="0"/>
                <a:cs typeface="Times New Roman" panose="02020603050405020304" pitchFamily="18" charset="0"/>
              </a:rPr>
              <a:t>Eradication </a:t>
            </a:r>
            <a:r>
              <a:rPr lang="en-US" dirty="0">
                <a:latin typeface="Times New Roman" panose="02020603050405020304" pitchFamily="18" charset="0"/>
                <a:cs typeface="Times New Roman" panose="02020603050405020304" pitchFamily="18" charset="0"/>
              </a:rPr>
              <a:t>of smuggling</a:t>
            </a:r>
          </a:p>
          <a:p>
            <a:pPr lvl="1"/>
            <a:r>
              <a:rPr lang="en-US" dirty="0" smtClean="0">
                <a:latin typeface="Times New Roman" panose="02020603050405020304" pitchFamily="18" charset="0"/>
                <a:cs typeface="Times New Roman" panose="02020603050405020304" pitchFamily="18" charset="0"/>
              </a:rPr>
              <a:t>Tourism</a:t>
            </a:r>
          </a:p>
          <a:p>
            <a:pPr lvl="1"/>
            <a:r>
              <a:rPr lang="en-US" dirty="0">
                <a:latin typeface="Times New Roman" panose="02020603050405020304" pitchFamily="18" charset="0"/>
                <a:cs typeface="Times New Roman" panose="02020603050405020304" pitchFamily="18" charset="0"/>
              </a:rPr>
              <a:t>Political </a:t>
            </a:r>
            <a:r>
              <a:rPr lang="en-US" dirty="0" smtClean="0">
                <a:latin typeface="Times New Roman" panose="02020603050405020304" pitchFamily="18" charset="0"/>
                <a:cs typeface="Times New Roman" panose="02020603050405020304" pitchFamily="18" charset="0"/>
              </a:rPr>
              <a:t>Instability</a:t>
            </a:r>
          </a:p>
        </p:txBody>
      </p:sp>
    </p:spTree>
    <p:extLst>
      <p:ext uri="{BB962C8B-B14F-4D97-AF65-F5344CB8AC3E}">
        <p14:creationId xmlns:p14="http://schemas.microsoft.com/office/powerpoint/2010/main" val="2042060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5400" b="1" dirty="0" smtClean="0"/>
          </a:p>
          <a:p>
            <a:pPr marL="0" indent="0" algn="ctr">
              <a:buNone/>
            </a:pPr>
            <a:r>
              <a:rPr lang="en-US" sz="5400" b="1" dirty="0" smtClean="0"/>
              <a:t>Thanks</a:t>
            </a:r>
            <a:endParaRPr lang="en-US" sz="5400" b="1" dirty="0"/>
          </a:p>
        </p:txBody>
      </p:sp>
    </p:spTree>
    <p:extLst>
      <p:ext uri="{BB962C8B-B14F-4D97-AF65-F5344CB8AC3E}">
        <p14:creationId xmlns:p14="http://schemas.microsoft.com/office/powerpoint/2010/main" val="369891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Eradication of Unemployment</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554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fontAlgn="auto">
              <a:spcAft>
                <a:spcPts val="0"/>
              </a:spcAft>
              <a:defRPr/>
            </a:pPr>
            <a:r>
              <a:rPr lang="en-US" sz="3200" b="1" dirty="0">
                <a:latin typeface="Times New Roman" panose="02020603050405020304" pitchFamily="18" charset="0"/>
                <a:cs typeface="Times New Roman" panose="02020603050405020304" pitchFamily="18" charset="0"/>
              </a:rPr>
              <a:t>IMPROVED EDUCATIONAL SYSTEM</a:t>
            </a:r>
          </a:p>
        </p:txBody>
      </p:sp>
      <p:sp>
        <p:nvSpPr>
          <p:cNvPr id="17411" name="Rectangle 3"/>
          <p:cNvSpPr>
            <a:spLocks noGrp="1" noChangeArrowheads="1"/>
          </p:cNvSpPr>
          <p:nvPr>
            <p:ph idx="1"/>
          </p:nvPr>
        </p:nvSpPr>
        <p:spPr/>
        <p:txBody>
          <a:bodyPr>
            <a:normAutofit/>
          </a:bodyPr>
          <a:lstStyle/>
          <a:p>
            <a:pPr algn="just"/>
            <a:endParaRPr lang="en-US" b="0" dirty="0" smtClean="0">
              <a:latin typeface="Times New Roman" panose="02020603050405020304" pitchFamily="18" charset="0"/>
              <a:cs typeface="Times New Roman" panose="02020603050405020304" pitchFamily="18" charset="0"/>
            </a:endParaRPr>
          </a:p>
          <a:p>
            <a:pPr algn="just"/>
            <a:r>
              <a:rPr lang="en-US" b="0" dirty="0" smtClean="0">
                <a:latin typeface="Times New Roman" panose="02020603050405020304" pitchFamily="18" charset="0"/>
                <a:cs typeface="Times New Roman" panose="02020603050405020304" pitchFamily="18" charset="0"/>
              </a:rPr>
              <a:t>Improvement in educational system is an important step to remedy unemployment.</a:t>
            </a:r>
          </a:p>
          <a:p>
            <a:pPr algn="just"/>
            <a:r>
              <a:rPr lang="en-US" b="0" dirty="0" smtClean="0">
                <a:latin typeface="Times New Roman" panose="02020603050405020304" pitchFamily="18" charset="0"/>
                <a:cs typeface="Times New Roman" panose="02020603050405020304" pitchFamily="18" charset="0"/>
              </a:rPr>
              <a:t>Practical work must be balanced with theoretical study, so that the students can get an experience in their concerned field before applying for the job.</a:t>
            </a:r>
          </a:p>
        </p:txBody>
      </p:sp>
      <p:sp>
        <p:nvSpPr>
          <p:cNvPr id="6" name="Slide Number Placeholder 5"/>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BEB6F38-1441-440B-960D-08C7FC08B150}" type="slidenum">
              <a:rPr lang="en-US">
                <a:solidFill>
                  <a:srgbClr val="FFFFFF"/>
                </a:solidFill>
              </a:rPr>
              <a:pPr/>
              <a:t>3</a:t>
            </a:fld>
            <a:endParaRPr lang="en-US">
              <a:solidFill>
                <a:srgbClr val="FFFFFF"/>
              </a:solidFill>
            </a:endParaRPr>
          </a:p>
        </p:txBody>
      </p:sp>
    </p:spTree>
    <p:extLst>
      <p:ext uri="{BB962C8B-B14F-4D97-AF65-F5344CB8AC3E}">
        <p14:creationId xmlns:p14="http://schemas.microsoft.com/office/powerpoint/2010/main" val="249848164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fontAlgn="auto">
              <a:spcAft>
                <a:spcPts val="0"/>
              </a:spcAft>
              <a:defRPr/>
            </a:pPr>
            <a:r>
              <a:rPr lang="en-US" sz="3200" b="1" dirty="0">
                <a:latin typeface="Times New Roman" panose="02020603050405020304" pitchFamily="18" charset="0"/>
                <a:cs typeface="Times New Roman" panose="02020603050405020304" pitchFamily="18" charset="0"/>
              </a:rPr>
              <a:t>IMPROVEMENT IN LAW AND ORDER SITUATION</a:t>
            </a:r>
          </a:p>
        </p:txBody>
      </p:sp>
      <p:sp>
        <p:nvSpPr>
          <p:cNvPr id="18435" name="Rectangle 3"/>
          <p:cNvSpPr>
            <a:spLocks noGrp="1" noChangeArrowheads="1"/>
          </p:cNvSpPr>
          <p:nvPr>
            <p:ph idx="1"/>
          </p:nvPr>
        </p:nvSpPr>
        <p:spPr/>
        <p:txBody>
          <a:bodyPr>
            <a:normAutofit/>
          </a:bodyPr>
          <a:lstStyle/>
          <a:p>
            <a:pPr algn="just"/>
            <a:endParaRPr lang="en-US" b="0" dirty="0" smtClean="0">
              <a:latin typeface="Times New Roman" panose="02020603050405020304" pitchFamily="18" charset="0"/>
              <a:cs typeface="Times New Roman" panose="02020603050405020304" pitchFamily="18" charset="0"/>
            </a:endParaRPr>
          </a:p>
          <a:p>
            <a:pPr algn="just"/>
            <a:r>
              <a:rPr lang="en-US" b="0" dirty="0" smtClean="0">
                <a:latin typeface="Times New Roman" panose="02020603050405020304" pitchFamily="18" charset="0"/>
                <a:cs typeface="Times New Roman" panose="02020603050405020304" pitchFamily="18" charset="0"/>
              </a:rPr>
              <a:t>The law and order situation should be improved and peace should be maintained.</a:t>
            </a:r>
          </a:p>
          <a:p>
            <a:pPr algn="just"/>
            <a:r>
              <a:rPr lang="en-US" b="0" dirty="0" smtClean="0">
                <a:latin typeface="Times New Roman" panose="02020603050405020304" pitchFamily="18" charset="0"/>
                <a:cs typeface="Times New Roman" panose="02020603050405020304" pitchFamily="18" charset="0"/>
              </a:rPr>
              <a:t>This step will attract and encourage the local as well as foreign investors to pool in their money or invest capital which in turn will help the business and industries to flourish.</a:t>
            </a:r>
          </a:p>
        </p:txBody>
      </p:sp>
      <p:sp>
        <p:nvSpPr>
          <p:cNvPr id="6" name="Slide Number Placeholder 5"/>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919BE20-6884-4CFA-AFFC-6BB01AFF03B9}" type="slidenum">
              <a:rPr lang="en-US">
                <a:solidFill>
                  <a:srgbClr val="FFFFFF"/>
                </a:solidFill>
              </a:rPr>
              <a:pPr/>
              <a:t>4</a:t>
            </a:fld>
            <a:endParaRPr lang="en-US">
              <a:solidFill>
                <a:srgbClr val="FFFFFF"/>
              </a:solidFill>
            </a:endParaRPr>
          </a:p>
        </p:txBody>
      </p:sp>
    </p:spTree>
    <p:extLst>
      <p:ext uri="{BB962C8B-B14F-4D97-AF65-F5344CB8AC3E}">
        <p14:creationId xmlns:p14="http://schemas.microsoft.com/office/powerpoint/2010/main" val="2941187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fontAlgn="auto">
              <a:spcAft>
                <a:spcPts val="0"/>
              </a:spcAft>
              <a:defRPr/>
            </a:pPr>
            <a:r>
              <a:rPr lang="en-US" sz="3200" b="1" dirty="0" smtClean="0">
                <a:latin typeface="Times New Roman" panose="02020603050405020304" pitchFamily="18" charset="0"/>
                <a:cs typeface="Times New Roman" panose="02020603050405020304" pitchFamily="18" charset="0"/>
              </a:rPr>
              <a:t>MORE INDUSTRIES</a:t>
            </a:r>
            <a:endParaRPr lang="en-US" sz="3200" b="1" dirty="0">
              <a:latin typeface="Times New Roman" panose="02020603050405020304" pitchFamily="18" charset="0"/>
              <a:cs typeface="Times New Roman" panose="02020603050405020304" pitchFamily="18" charset="0"/>
            </a:endParaRPr>
          </a:p>
        </p:txBody>
      </p:sp>
      <p:sp>
        <p:nvSpPr>
          <p:cNvPr id="19459" name="Rectangle 3"/>
          <p:cNvSpPr>
            <a:spLocks noGrp="1" noChangeArrowheads="1"/>
          </p:cNvSpPr>
          <p:nvPr>
            <p:ph idx="1"/>
          </p:nvPr>
        </p:nvSpPr>
        <p:spPr/>
        <p:txBody>
          <a:bodyPr>
            <a:normAutofit/>
          </a:bodyPr>
          <a:lstStyle/>
          <a:p>
            <a:pPr algn="just"/>
            <a:r>
              <a:rPr lang="en-US" b="0" dirty="0" smtClean="0">
                <a:latin typeface="Times New Roman" panose="02020603050405020304" pitchFamily="18" charset="0"/>
                <a:cs typeface="Times New Roman" panose="02020603050405020304" pitchFamily="18" charset="0"/>
              </a:rPr>
              <a:t>More industries should be set up both by the government and in private sector which will provide more opportunities of employment.</a:t>
            </a:r>
          </a:p>
          <a:p>
            <a:pPr algn="just"/>
            <a:r>
              <a:rPr lang="en-US" b="0" dirty="0" smtClean="0">
                <a:latin typeface="Times New Roman" panose="02020603050405020304" pitchFamily="18" charset="0"/>
                <a:cs typeface="Times New Roman" panose="02020603050405020304" pitchFamily="18" charset="0"/>
              </a:rPr>
              <a:t>Similarly steps should be taken to bring the sick industries back to working condition.</a:t>
            </a:r>
          </a:p>
        </p:txBody>
      </p:sp>
      <p:sp>
        <p:nvSpPr>
          <p:cNvPr id="6" name="Slide Number Placeholder 5"/>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ED6894CE-7112-4473-B88A-5E6E41BA6DC7}" type="slidenum">
              <a:rPr lang="en-US">
                <a:solidFill>
                  <a:srgbClr val="FFFFFF"/>
                </a:solidFill>
              </a:rPr>
              <a:pPr/>
              <a:t>5</a:t>
            </a:fld>
            <a:endParaRPr lang="en-US">
              <a:solidFill>
                <a:srgbClr val="FFFFFF"/>
              </a:solidFill>
            </a:endParaRPr>
          </a:p>
        </p:txBody>
      </p:sp>
    </p:spTree>
    <p:extLst>
      <p:ext uri="{BB962C8B-B14F-4D97-AF65-F5344CB8AC3E}">
        <p14:creationId xmlns:p14="http://schemas.microsoft.com/office/powerpoint/2010/main" val="74752629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AVAILABILITY OF ENERGY </a:t>
            </a:r>
            <a:r>
              <a:rPr lang="en-US" sz="3600" b="1" dirty="0" smtClean="0"/>
              <a:t>( ELECTRICITY AND GAS)</a:t>
            </a:r>
            <a:endParaRPr lang="en-US" b="1" dirty="0"/>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Government should ensure the provision of electricity and gas to improve the conditions of </a:t>
            </a:r>
            <a:r>
              <a:rPr lang="en-US" dirty="0" smtClean="0">
                <a:latin typeface="Times New Roman" panose="02020603050405020304" pitchFamily="18" charset="0"/>
                <a:cs typeface="Times New Roman" panose="02020603050405020304" pitchFamily="18" charset="0"/>
              </a:rPr>
              <a:t>sick industries.</a:t>
            </a:r>
          </a:p>
          <a:p>
            <a:pPr algn="just"/>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11929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fontAlgn="auto">
              <a:spcAft>
                <a:spcPts val="0"/>
              </a:spcAft>
              <a:defRPr/>
            </a:pPr>
            <a:r>
              <a:rPr lang="en-US" sz="3200" b="1" dirty="0">
                <a:latin typeface="Times New Roman" panose="02020603050405020304" pitchFamily="18" charset="0"/>
                <a:cs typeface="Times New Roman" panose="02020603050405020304" pitchFamily="18" charset="0"/>
              </a:rPr>
              <a:t>REMEDIES TO AGRICULTURAL PROBLEMS</a:t>
            </a:r>
          </a:p>
        </p:txBody>
      </p:sp>
      <p:sp>
        <p:nvSpPr>
          <p:cNvPr id="20483" name="Rectangle 3"/>
          <p:cNvSpPr>
            <a:spLocks noGrp="1" noChangeArrowheads="1"/>
          </p:cNvSpPr>
          <p:nvPr>
            <p:ph idx="1"/>
          </p:nvPr>
        </p:nvSpPr>
        <p:spPr/>
        <p:txBody>
          <a:bodyPr/>
          <a:lstStyle/>
          <a:p>
            <a:pPr algn="just"/>
            <a:r>
              <a:rPr lang="en-US" sz="2800" b="0" dirty="0" smtClean="0">
                <a:latin typeface="Times New Roman" panose="02020603050405020304" pitchFamily="18" charset="0"/>
                <a:cs typeface="Times New Roman" panose="02020603050405020304" pitchFamily="18" charset="0"/>
              </a:rPr>
              <a:t>To increase employment, it is important to remove the problems in the agriculture sector.</a:t>
            </a:r>
          </a:p>
          <a:p>
            <a:pPr algn="just"/>
            <a:r>
              <a:rPr lang="en-US" sz="2800" b="0" dirty="0" smtClean="0">
                <a:latin typeface="Times New Roman" panose="02020603050405020304" pitchFamily="18" charset="0"/>
                <a:cs typeface="Times New Roman" panose="02020603050405020304" pitchFamily="18" charset="0"/>
              </a:rPr>
              <a:t>Better quality seeds should be used to get improved produce or agricultural products.</a:t>
            </a:r>
          </a:p>
          <a:p>
            <a:pPr algn="just"/>
            <a:r>
              <a:rPr lang="en-US" sz="2800" b="0" dirty="0" smtClean="0">
                <a:latin typeface="Times New Roman" panose="02020603050405020304" pitchFamily="18" charset="0"/>
                <a:cs typeface="Times New Roman" panose="02020603050405020304" pitchFamily="18" charset="0"/>
              </a:rPr>
              <a:t>Technical assistance should be provided to farmers.</a:t>
            </a:r>
          </a:p>
          <a:p>
            <a:pPr algn="just"/>
            <a:r>
              <a:rPr lang="en-US" sz="2800" b="0" dirty="0" smtClean="0">
                <a:latin typeface="Times New Roman" panose="02020603050405020304" pitchFamily="18" charset="0"/>
                <a:cs typeface="Times New Roman" panose="02020603050405020304" pitchFamily="18" charset="0"/>
              </a:rPr>
              <a:t>Improved fertilizers and modern farm machinery should be used.</a:t>
            </a:r>
          </a:p>
          <a:p>
            <a:pPr algn="just"/>
            <a:r>
              <a:rPr lang="en-US" sz="2800" dirty="0" smtClean="0">
                <a:latin typeface="Times New Roman" panose="02020603050405020304" pitchFamily="18" charset="0"/>
                <a:cs typeface="Times New Roman" panose="02020603050405020304" pitchFamily="18" charset="0"/>
              </a:rPr>
              <a:t>Use </a:t>
            </a:r>
            <a:r>
              <a:rPr lang="en-US" sz="2800" dirty="0">
                <a:latin typeface="Times New Roman" panose="02020603050405020304" pitchFamily="18" charset="0"/>
                <a:cs typeface="Times New Roman" panose="02020603050405020304" pitchFamily="18" charset="0"/>
              </a:rPr>
              <a:t>of modern technology in agricultural </a:t>
            </a:r>
            <a:r>
              <a:rPr lang="en-US" sz="2800" dirty="0" smtClean="0">
                <a:latin typeface="Times New Roman" panose="02020603050405020304" pitchFamily="18" charset="0"/>
                <a:cs typeface="Times New Roman" panose="02020603050405020304" pitchFamily="18" charset="0"/>
              </a:rPr>
              <a:t>sector. </a:t>
            </a:r>
            <a:endParaRPr lang="en-US" sz="2800" b="0"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14D50A6-2D92-4AD6-A443-35B366752409}" type="slidenum">
              <a:rPr lang="en-US">
                <a:solidFill>
                  <a:srgbClr val="FFFFFF"/>
                </a:solidFill>
              </a:rPr>
              <a:pPr/>
              <a:t>7</a:t>
            </a:fld>
            <a:endParaRPr lang="en-US">
              <a:solidFill>
                <a:srgbClr val="FFFFFF"/>
              </a:solidFill>
            </a:endParaRPr>
          </a:p>
        </p:txBody>
      </p:sp>
    </p:spTree>
    <p:extLst>
      <p:ext uri="{BB962C8B-B14F-4D97-AF65-F5344CB8AC3E}">
        <p14:creationId xmlns:p14="http://schemas.microsoft.com/office/powerpoint/2010/main" val="107698170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fontAlgn="auto">
              <a:spcAft>
                <a:spcPts val="0"/>
              </a:spcAft>
              <a:defRPr/>
            </a:pPr>
            <a:r>
              <a:rPr lang="en-US" sz="3200" b="1" dirty="0" smtClean="0">
                <a:latin typeface="Times New Roman" panose="02020603050405020304" pitchFamily="18" charset="0"/>
                <a:cs typeface="Times New Roman" panose="02020603050405020304" pitchFamily="18" charset="0"/>
              </a:rPr>
              <a:t>COUNSELING </a:t>
            </a:r>
            <a:r>
              <a:rPr lang="en-US" sz="3200" b="1" dirty="0">
                <a:latin typeface="Times New Roman" panose="02020603050405020304" pitchFamily="18" charset="0"/>
                <a:cs typeface="Times New Roman" panose="02020603050405020304" pitchFamily="18" charset="0"/>
              </a:rPr>
              <a:t>AND MOTIVATION</a:t>
            </a:r>
          </a:p>
        </p:txBody>
      </p:sp>
      <p:sp>
        <p:nvSpPr>
          <p:cNvPr id="21507" name="Rectangle 3"/>
          <p:cNvSpPr>
            <a:spLocks noGrp="1" noChangeArrowheads="1"/>
          </p:cNvSpPr>
          <p:nvPr>
            <p:ph idx="1"/>
          </p:nvPr>
        </p:nvSpPr>
        <p:spPr/>
        <p:txBody>
          <a:bodyPr>
            <a:normAutofit/>
          </a:bodyPr>
          <a:lstStyle/>
          <a:p>
            <a:pPr algn="just"/>
            <a:r>
              <a:rPr lang="en-US" b="0" dirty="0" smtClean="0">
                <a:latin typeface="Times New Roman" panose="02020603050405020304" pitchFamily="18" charset="0"/>
                <a:cs typeface="Times New Roman" panose="02020603050405020304" pitchFamily="18" charset="0"/>
              </a:rPr>
              <a:t>Counseling and motivation should be provided to those who desire only for government jobs.</a:t>
            </a:r>
          </a:p>
          <a:p>
            <a:pPr algn="just"/>
            <a:r>
              <a:rPr lang="en-US" b="0" dirty="0" smtClean="0">
                <a:latin typeface="Times New Roman" panose="02020603050405020304" pitchFamily="18" charset="0"/>
                <a:cs typeface="Times New Roman" panose="02020603050405020304" pitchFamily="18" charset="0"/>
              </a:rPr>
              <a:t>Similarly incentives should be given in the form of higher salaries to attract such people toward other jobs.</a:t>
            </a:r>
          </a:p>
        </p:txBody>
      </p:sp>
      <p:sp>
        <p:nvSpPr>
          <p:cNvPr id="6" name="Slide Number Placeholder 5"/>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9D38692-F998-4761-92D3-49D7B97DC104}" type="slidenum">
              <a:rPr lang="en-US">
                <a:solidFill>
                  <a:srgbClr val="FFFFFF"/>
                </a:solidFill>
              </a:rPr>
              <a:pPr/>
              <a:t>8</a:t>
            </a:fld>
            <a:endParaRPr lang="en-US">
              <a:solidFill>
                <a:srgbClr val="FFFFFF"/>
              </a:solidFill>
            </a:endParaRPr>
          </a:p>
        </p:txBody>
      </p:sp>
    </p:spTree>
    <p:extLst>
      <p:ext uri="{BB962C8B-B14F-4D97-AF65-F5344CB8AC3E}">
        <p14:creationId xmlns:p14="http://schemas.microsoft.com/office/powerpoint/2010/main" val="294443393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fontAlgn="auto">
              <a:spcAft>
                <a:spcPts val="0"/>
              </a:spcAft>
              <a:defRPr/>
            </a:pPr>
            <a:r>
              <a:rPr lang="en-US" sz="3200" b="1" dirty="0" smtClean="0">
                <a:latin typeface="Times New Roman" panose="02020603050405020304" pitchFamily="18" charset="0"/>
                <a:cs typeface="Times New Roman" panose="02020603050405020304" pitchFamily="18" charset="0"/>
              </a:rPr>
              <a:t>ENCOURAGEMENT OF BUSINESS </a:t>
            </a:r>
            <a:endParaRPr lang="en-US" sz="3200" b="1" dirty="0">
              <a:latin typeface="Times New Roman" panose="02020603050405020304" pitchFamily="18" charset="0"/>
              <a:cs typeface="Times New Roman" panose="02020603050405020304" pitchFamily="18" charset="0"/>
            </a:endParaRPr>
          </a:p>
        </p:txBody>
      </p:sp>
      <p:sp>
        <p:nvSpPr>
          <p:cNvPr id="21507" name="Rectangle 3"/>
          <p:cNvSpPr>
            <a:spLocks noGrp="1" noChangeArrowheads="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General awareness and motivation is required regarding the Personal Business. </a:t>
            </a:r>
          </a:p>
          <a:p>
            <a:pPr algn="just"/>
            <a:r>
              <a:rPr lang="en-US" b="0" dirty="0" smtClean="0">
                <a:latin typeface="Times New Roman" panose="02020603050405020304" pitchFamily="18" charset="0"/>
                <a:cs typeface="Times New Roman" panose="02020603050405020304" pitchFamily="18" charset="0"/>
              </a:rPr>
              <a:t>Which will not only reduce the employment pressure but </a:t>
            </a:r>
            <a:r>
              <a:rPr lang="en-US" dirty="0" smtClean="0">
                <a:latin typeface="Times New Roman" panose="02020603050405020304" pitchFamily="18" charset="0"/>
                <a:cs typeface="Times New Roman" panose="02020603050405020304" pitchFamily="18" charset="0"/>
              </a:rPr>
              <a:t>will also </a:t>
            </a:r>
            <a:r>
              <a:rPr lang="en-US" b="0" dirty="0" smtClean="0">
                <a:latin typeface="Times New Roman" panose="02020603050405020304" pitchFamily="18" charset="0"/>
                <a:cs typeface="Times New Roman" panose="02020603050405020304" pitchFamily="18" charset="0"/>
              </a:rPr>
              <a:t>create employment opportunities for others. </a:t>
            </a:r>
          </a:p>
          <a:p>
            <a:pPr algn="just"/>
            <a:endParaRPr lang="en-US" b="0"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9D38692-F998-4761-92D3-49D7B97DC104}" type="slidenum">
              <a:rPr lang="en-US">
                <a:solidFill>
                  <a:srgbClr val="FFFFFF"/>
                </a:solidFill>
              </a:rPr>
              <a:pPr/>
              <a:t>9</a:t>
            </a:fld>
            <a:endParaRPr lang="en-US">
              <a:solidFill>
                <a:srgbClr val="FFFFFF"/>
              </a:solidFill>
            </a:endParaRPr>
          </a:p>
        </p:txBody>
      </p:sp>
    </p:spTree>
    <p:extLst>
      <p:ext uri="{BB962C8B-B14F-4D97-AF65-F5344CB8AC3E}">
        <p14:creationId xmlns:p14="http://schemas.microsoft.com/office/powerpoint/2010/main" val="244048777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429</Words>
  <Application>Microsoft Office PowerPoint</Application>
  <PresentationFormat>On-screen Show (4:3)</PresentationFormat>
  <Paragraphs>54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Times New Roman</vt:lpstr>
      <vt:lpstr>Office Theme</vt:lpstr>
      <vt:lpstr>Lec: 30 - SFSS - SP – 05e</vt:lpstr>
      <vt:lpstr>Eradication of Unemployment</vt:lpstr>
      <vt:lpstr>IMPROVED EDUCATIONAL SYSTEM</vt:lpstr>
      <vt:lpstr>IMPROVEMENT IN LAW AND ORDER SITUATION</vt:lpstr>
      <vt:lpstr>MORE INDUSTRIES</vt:lpstr>
      <vt:lpstr>AVAILABILITY OF ENERGY ( ELECTRICITY AND GAS)</vt:lpstr>
      <vt:lpstr>REMEDIES TO AGRICULTURAL PROBLEMS</vt:lpstr>
      <vt:lpstr>COUNSELING AND MOTIVATION</vt:lpstr>
      <vt:lpstr>ENCOURAGEMENT OF BUSINESS </vt:lpstr>
      <vt:lpstr>PROPER PLANNING FOR MIGRANTS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Faiq Shah</cp:lastModifiedBy>
  <cp:revision>267</cp:revision>
  <dcterms:created xsi:type="dcterms:W3CDTF">2006-08-16T00:00:00Z</dcterms:created>
  <dcterms:modified xsi:type="dcterms:W3CDTF">2020-04-12T09:46:07Z</dcterms:modified>
</cp:coreProperties>
</file>